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89" r:id="rId3"/>
    <p:sldId id="274" r:id="rId4"/>
    <p:sldId id="285" r:id="rId5"/>
    <p:sldId id="277" r:id="rId6"/>
    <p:sldId id="265" r:id="rId7"/>
    <p:sldId id="290" r:id="rId8"/>
    <p:sldId id="300" r:id="rId9"/>
    <p:sldId id="286" r:id="rId10"/>
    <p:sldId id="291" r:id="rId11"/>
    <p:sldId id="292" r:id="rId12"/>
    <p:sldId id="293" r:id="rId13"/>
    <p:sldId id="294" r:id="rId14"/>
    <p:sldId id="298" r:id="rId15"/>
    <p:sldId id="299" r:id="rId16"/>
    <p:sldId id="29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9124"/>
    <a:srgbClr val="FFD03B"/>
    <a:srgbClr val="F9D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>
      <p:cViewPr varScale="1">
        <p:scale>
          <a:sx n="45" d="100"/>
          <a:sy n="45" d="100"/>
        </p:scale>
        <p:origin x="-17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D1C1FD-B002-E747-AF5A-EFD360D8A186}" type="datetimeFigureOut">
              <a:rPr lang="en-US" smtClean="0"/>
              <a:t>11/5/15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2F74F-42C4-5D42-B169-49132DA65B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67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F74F-42C4-5D42-B169-49132DA65B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1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www.selfishprogramming.com</a:t>
            </a:r>
            <a:r>
              <a:rPr lang="en-US" dirty="0" smtClean="0"/>
              <a:t>/</a:t>
            </a:r>
            <a:r>
              <a:rPr lang="en-US" dirty="0" err="1" smtClean="0"/>
              <a:t>wp</a:t>
            </a:r>
            <a:r>
              <a:rPr lang="en-US" dirty="0" smtClean="0"/>
              <a:t>-content/uploads/2011/12/5-Stages-of-Tribal-Leadership.jpg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2F74F-42C4-5D42-B169-49132DA65B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90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72707-6BFE-405C-B257-FF3F51851592}" type="datetimeFigureOut">
              <a:rPr lang="en-US" smtClean="0"/>
              <a:pPr/>
              <a:t>11/5/15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FDAF1A-0FE7-4A59-A4A8-4670520CBF8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Multibeam Advisory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Committee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7200" y="2819400"/>
            <a:ext cx="8305800" cy="2743200"/>
          </a:xfrm>
        </p:spPr>
        <p:txBody>
          <a:bodyPr>
            <a:normAutofit/>
          </a:bodyPr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Vicki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Ferrini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(Lamont-Doherty Earth Observatory)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Paul Johnson (UNH/CCOM-JHC)</a:t>
            </a:r>
          </a:p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Kevin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Jerram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(UNH/CCOM-JHC)</a:t>
            </a:r>
          </a:p>
          <a:p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5878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76199"/>
            <a:ext cx="8915400" cy="129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2015 Activities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898" y="1066800"/>
            <a:ext cx="8206902" cy="502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R/V Kilo </a:t>
            </a:r>
            <a:r>
              <a:rPr lang="en-US" dirty="0" err="1" smtClean="0">
                <a:solidFill>
                  <a:schemeClr val="bg1"/>
                </a:solidFill>
              </a:rPr>
              <a:t>Moana</a:t>
            </a:r>
            <a:r>
              <a:rPr lang="en-US" dirty="0" smtClean="0">
                <a:solidFill>
                  <a:schemeClr val="bg1"/>
                </a:solidFill>
              </a:rPr>
              <a:t> – April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Quality Assessment 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RVIB Palmer – June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Shipboard Acceptance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R/V Kilo </a:t>
            </a:r>
            <a:r>
              <a:rPr lang="en-US" dirty="0" err="1" smtClean="0">
                <a:solidFill>
                  <a:schemeClr val="bg1"/>
                </a:solidFill>
              </a:rPr>
              <a:t>Moana</a:t>
            </a:r>
            <a:r>
              <a:rPr lang="en-US" dirty="0" smtClean="0">
                <a:solidFill>
                  <a:schemeClr val="bg1"/>
                </a:solidFill>
              </a:rPr>
              <a:t> – August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Follow-up </a:t>
            </a:r>
            <a:r>
              <a:rPr lang="en-US" dirty="0" smtClean="0">
                <a:solidFill>
                  <a:schemeClr val="bg1"/>
                </a:solidFill>
              </a:rPr>
              <a:t>Quality Assessment</a:t>
            </a:r>
          </a:p>
          <a:p>
            <a:pPr marL="341313" indent="-341313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798513" lvl="1" indent="-341313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2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76199"/>
            <a:ext cx="8915400" cy="129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R/V Kilo </a:t>
            </a:r>
            <a:r>
              <a:rPr lang="en-US" dirty="0" err="1" smtClean="0">
                <a:solidFill>
                  <a:schemeClr val="bg1"/>
                </a:solidFill>
              </a:rPr>
              <a:t>Moana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954" y="1066800"/>
            <a:ext cx="8206902" cy="502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341313" indent="-341313" algn="l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1st </a:t>
            </a:r>
            <a:r>
              <a:rPr lang="en-US" dirty="0" err="1">
                <a:solidFill>
                  <a:schemeClr val="bg1"/>
                </a:solidFill>
              </a:rPr>
              <a:t>vist</a:t>
            </a:r>
            <a:r>
              <a:rPr lang="en-US" dirty="0">
                <a:solidFill>
                  <a:schemeClr val="bg1"/>
                </a:solidFill>
              </a:rPr>
              <a:t> in </a:t>
            </a:r>
            <a:r>
              <a:rPr lang="en-US" dirty="0" smtClean="0">
                <a:solidFill>
                  <a:schemeClr val="bg1"/>
                </a:solidFill>
              </a:rPr>
              <a:t>April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Plan: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EM710 </a:t>
            </a:r>
            <a:r>
              <a:rPr lang="en-US" dirty="0">
                <a:solidFill>
                  <a:schemeClr val="bg1"/>
                </a:solidFill>
              </a:rPr>
              <a:t>Patch </a:t>
            </a:r>
            <a:r>
              <a:rPr lang="en-US" dirty="0" smtClean="0">
                <a:solidFill>
                  <a:schemeClr val="bg1"/>
                </a:solidFill>
              </a:rPr>
              <a:t>Test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EM122 </a:t>
            </a:r>
            <a:r>
              <a:rPr lang="en-US" dirty="0">
                <a:solidFill>
                  <a:schemeClr val="bg1"/>
                </a:solidFill>
              </a:rPr>
              <a:t>Patch </a:t>
            </a:r>
            <a:r>
              <a:rPr lang="en-US" dirty="0" smtClean="0">
                <a:solidFill>
                  <a:schemeClr val="bg1"/>
                </a:solidFill>
              </a:rPr>
              <a:t>Test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EM122 </a:t>
            </a:r>
            <a:r>
              <a:rPr lang="en-US" dirty="0">
                <a:solidFill>
                  <a:schemeClr val="bg1"/>
                </a:solidFill>
              </a:rPr>
              <a:t>Accuracy </a:t>
            </a:r>
            <a:r>
              <a:rPr lang="en-US" dirty="0" smtClean="0">
                <a:solidFill>
                  <a:schemeClr val="bg1"/>
                </a:solidFill>
              </a:rPr>
              <a:t>Test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Reality: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Successful </a:t>
            </a:r>
            <a:r>
              <a:rPr lang="en-US" dirty="0">
                <a:solidFill>
                  <a:schemeClr val="bg1"/>
                </a:solidFill>
              </a:rPr>
              <a:t>EM710 Patch </a:t>
            </a:r>
            <a:r>
              <a:rPr lang="en-US" dirty="0" smtClean="0">
                <a:solidFill>
                  <a:schemeClr val="bg1"/>
                </a:solidFill>
              </a:rPr>
              <a:t>Test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Severe </a:t>
            </a:r>
            <a:r>
              <a:rPr lang="en-US" dirty="0">
                <a:solidFill>
                  <a:schemeClr val="bg1"/>
                </a:solidFill>
              </a:rPr>
              <a:t>apparent acoustic interference affecting the the </a:t>
            </a:r>
            <a:r>
              <a:rPr lang="en-US" dirty="0" smtClean="0">
                <a:solidFill>
                  <a:schemeClr val="bg1"/>
                </a:solidFill>
              </a:rPr>
              <a:t>EM122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Testing </a:t>
            </a:r>
            <a:r>
              <a:rPr lang="en-US" dirty="0">
                <a:solidFill>
                  <a:schemeClr val="bg1"/>
                </a:solidFill>
              </a:rPr>
              <a:t>halted</a:t>
            </a:r>
            <a:endParaRPr lang="en-US" dirty="0" smtClean="0">
              <a:solidFill>
                <a:schemeClr val="bg1"/>
              </a:solidFill>
            </a:endParaRPr>
          </a:p>
          <a:p>
            <a:pPr marL="798513" lvl="1" indent="-341313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 descr="C:\Users\field\Desktop\KILO MOANA\figures\figures\Overview_Annotated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6778" y="1213340"/>
            <a:ext cx="4470522" cy="27490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1939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3692"/>
            <a:ext cx="6711950" cy="3521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6269" y="3465066"/>
            <a:ext cx="6119041" cy="32366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3585770"/>
            <a:ext cx="15856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Pre-Shipyard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300233" y="6332409"/>
            <a:ext cx="168507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mtClean="0"/>
              <a:t>Post-Shipyard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9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76199"/>
            <a:ext cx="8915400" cy="129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R/V Kilo </a:t>
            </a:r>
            <a:r>
              <a:rPr lang="en-US" dirty="0" err="1" smtClean="0">
                <a:solidFill>
                  <a:schemeClr val="bg1"/>
                </a:solidFill>
              </a:rPr>
              <a:t>Moana</a:t>
            </a:r>
            <a:r>
              <a:rPr lang="en-US" dirty="0" smtClean="0">
                <a:solidFill>
                  <a:schemeClr val="bg1"/>
                </a:solidFill>
              </a:rPr>
              <a:t> – August 2015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898" y="1066800"/>
            <a:ext cx="8206902" cy="502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Great Team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Gates Acoustics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UNH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MAC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Kongsberg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Splitting </a:t>
            </a:r>
            <a:r>
              <a:rPr lang="en-US" dirty="0">
                <a:solidFill>
                  <a:schemeClr val="bg1"/>
                </a:solidFill>
              </a:rPr>
              <a:t>Time with ROV </a:t>
            </a:r>
            <a:r>
              <a:rPr lang="en-US" dirty="0" smtClean="0">
                <a:solidFill>
                  <a:schemeClr val="bg1"/>
                </a:solidFill>
              </a:rPr>
              <a:t>Operations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Multiple </a:t>
            </a:r>
            <a:r>
              <a:rPr lang="en-US" dirty="0">
                <a:solidFill>
                  <a:schemeClr val="bg1"/>
                </a:solidFill>
              </a:rPr>
              <a:t>“a-ha” </a:t>
            </a:r>
            <a:r>
              <a:rPr lang="en-US" dirty="0" err="1" smtClean="0">
                <a:solidFill>
                  <a:schemeClr val="bg1"/>
                </a:solidFill>
              </a:rPr>
              <a:t>momments</a:t>
            </a:r>
            <a:endParaRPr lang="en-US" dirty="0" smtClean="0">
              <a:solidFill>
                <a:schemeClr val="bg1"/>
              </a:solidFill>
            </a:endParaRP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Final </a:t>
            </a:r>
            <a:r>
              <a:rPr lang="en-US" dirty="0">
                <a:solidFill>
                  <a:schemeClr val="bg1"/>
                </a:solidFill>
              </a:rPr>
              <a:t>solution was a </a:t>
            </a:r>
            <a:r>
              <a:rPr lang="en-US" dirty="0" err="1" smtClean="0">
                <a:solidFill>
                  <a:schemeClr val="bg1"/>
                </a:solidFill>
              </a:rPr>
              <a:t>miswired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RX module installed in </a:t>
            </a:r>
            <a:r>
              <a:rPr lang="en-US" dirty="0" smtClean="0">
                <a:solidFill>
                  <a:schemeClr val="bg1"/>
                </a:solidFill>
              </a:rPr>
              <a:t>shipyard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Lucky </a:t>
            </a:r>
            <a:r>
              <a:rPr lang="en-US" dirty="0">
                <a:solidFill>
                  <a:schemeClr val="bg1"/>
                </a:solidFill>
              </a:rPr>
              <a:t>wiring diagram find.</a:t>
            </a:r>
            <a:endParaRPr lang="en-US" dirty="0" smtClean="0">
              <a:solidFill>
                <a:schemeClr val="bg1"/>
              </a:solidFill>
            </a:endParaRPr>
          </a:p>
          <a:p>
            <a:pPr marL="798513" lvl="1" indent="-341313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0365" y="1066800"/>
            <a:ext cx="5046935" cy="2183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617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76199"/>
            <a:ext cx="8915400" cy="129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RVIB Nathaniel B. Palmer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4800" y="1066799"/>
            <a:ext cx="8206902" cy="502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798513" lvl="1" indent="-341313" algn="l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Kongsberg </a:t>
            </a:r>
            <a:r>
              <a:rPr lang="en-US" dirty="0" smtClean="0">
                <a:solidFill>
                  <a:schemeClr val="bg1"/>
                </a:solidFill>
              </a:rPr>
              <a:t>EM120 -&gt; EM122 Upgrade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Talcahuano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Chile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2014 </a:t>
            </a:r>
            <a:r>
              <a:rPr lang="en-US" dirty="0">
                <a:solidFill>
                  <a:schemeClr val="bg1"/>
                </a:solidFill>
              </a:rPr>
              <a:t>– EM122 Transceiver </a:t>
            </a:r>
            <a:r>
              <a:rPr lang="en-US" dirty="0" smtClean="0">
                <a:solidFill>
                  <a:schemeClr val="bg1"/>
                </a:solidFill>
              </a:rPr>
              <a:t>SAT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suspected </a:t>
            </a:r>
            <a:r>
              <a:rPr lang="en-US" dirty="0">
                <a:solidFill>
                  <a:schemeClr val="bg1"/>
                </a:solidFill>
              </a:rPr>
              <a:t>array </a:t>
            </a:r>
            <a:r>
              <a:rPr lang="en-US" dirty="0" smtClean="0">
                <a:solidFill>
                  <a:schemeClr val="bg1"/>
                </a:solidFill>
              </a:rPr>
              <a:t>degradation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2015 </a:t>
            </a:r>
            <a:r>
              <a:rPr lang="en-US" dirty="0">
                <a:solidFill>
                  <a:schemeClr val="bg1"/>
                </a:solidFill>
              </a:rPr>
              <a:t>– EM122 TX/RX Array </a:t>
            </a:r>
            <a:r>
              <a:rPr lang="en-US" dirty="0" smtClean="0">
                <a:solidFill>
                  <a:schemeClr val="bg1"/>
                </a:solidFill>
              </a:rPr>
              <a:t>SAT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sensor </a:t>
            </a:r>
            <a:r>
              <a:rPr lang="en-US" dirty="0">
                <a:solidFill>
                  <a:schemeClr val="bg1"/>
                </a:solidFill>
              </a:rPr>
              <a:t>survey in dry </a:t>
            </a:r>
            <a:r>
              <a:rPr lang="en-US" dirty="0" smtClean="0">
                <a:solidFill>
                  <a:schemeClr val="bg1"/>
                </a:solidFill>
              </a:rPr>
              <a:t>dock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system </a:t>
            </a:r>
            <a:r>
              <a:rPr lang="en-US" dirty="0">
                <a:solidFill>
                  <a:schemeClr val="bg1"/>
                </a:solidFill>
              </a:rPr>
              <a:t>geometry </a:t>
            </a:r>
            <a:r>
              <a:rPr lang="en-US" dirty="0" smtClean="0">
                <a:solidFill>
                  <a:schemeClr val="bg1"/>
                </a:solidFill>
              </a:rPr>
              <a:t>review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calibration </a:t>
            </a:r>
            <a:r>
              <a:rPr lang="en-US" dirty="0">
                <a:solidFill>
                  <a:schemeClr val="bg1"/>
                </a:solidFill>
              </a:rPr>
              <a:t>(patch test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accuracy assessment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coverage assessment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RX </a:t>
            </a:r>
            <a:r>
              <a:rPr lang="en-US" dirty="0">
                <a:solidFill>
                  <a:schemeClr val="bg1"/>
                </a:solidFill>
              </a:rPr>
              <a:t>noise level </a:t>
            </a:r>
            <a:r>
              <a:rPr lang="en-US" dirty="0" smtClean="0">
                <a:solidFill>
                  <a:schemeClr val="bg1"/>
                </a:solidFill>
              </a:rPr>
              <a:t>tests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TX </a:t>
            </a:r>
            <a:r>
              <a:rPr lang="en-US" dirty="0">
                <a:solidFill>
                  <a:schemeClr val="bg1"/>
                </a:solidFill>
              </a:rPr>
              <a:t>channel BISTs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1" r="3990" b="3241"/>
          <a:stretch/>
        </p:blipFill>
        <p:spPr>
          <a:xfrm>
            <a:off x="5666935" y="1213052"/>
            <a:ext cx="3383280" cy="473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865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76199"/>
            <a:ext cx="8915400" cy="129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RVIB Nathaniel B. Palmer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04800" y="1066798"/>
            <a:ext cx="8206902" cy="51054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798513" lvl="1" indent="-341313" algn="l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2015 – EM122 TX/RX Array </a:t>
            </a:r>
            <a:r>
              <a:rPr lang="en-US" dirty="0" smtClean="0">
                <a:solidFill>
                  <a:schemeClr val="bg1"/>
                </a:solidFill>
              </a:rPr>
              <a:t>SAT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Results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performance </a:t>
            </a:r>
            <a:r>
              <a:rPr lang="en-US" dirty="0">
                <a:solidFill>
                  <a:schemeClr val="bg1"/>
                </a:solidFill>
              </a:rPr>
              <a:t>improved from </a:t>
            </a:r>
            <a:r>
              <a:rPr lang="en-US" dirty="0" smtClean="0">
                <a:solidFill>
                  <a:schemeClr val="bg1"/>
                </a:solidFill>
              </a:rPr>
              <a:t>2014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increased </a:t>
            </a:r>
            <a:r>
              <a:rPr lang="en-US" dirty="0">
                <a:solidFill>
                  <a:schemeClr val="bg1"/>
                </a:solidFill>
              </a:rPr>
              <a:t>TX </a:t>
            </a:r>
            <a:r>
              <a:rPr lang="en-US" dirty="0" smtClean="0">
                <a:solidFill>
                  <a:schemeClr val="bg1"/>
                </a:solidFill>
              </a:rPr>
              <a:t>power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stronger </a:t>
            </a:r>
            <a:r>
              <a:rPr lang="en-US" dirty="0">
                <a:solidFill>
                  <a:schemeClr val="bg1"/>
                </a:solidFill>
              </a:rPr>
              <a:t>bottom </a:t>
            </a:r>
            <a:r>
              <a:rPr lang="en-US" dirty="0" smtClean="0">
                <a:solidFill>
                  <a:schemeClr val="bg1"/>
                </a:solidFill>
              </a:rPr>
              <a:t>returns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wider </a:t>
            </a:r>
            <a:r>
              <a:rPr lang="en-US" dirty="0">
                <a:solidFill>
                  <a:schemeClr val="bg1"/>
                </a:solidFill>
              </a:rPr>
              <a:t>swath </a:t>
            </a:r>
            <a:r>
              <a:rPr lang="en-US" dirty="0" smtClean="0">
                <a:solidFill>
                  <a:schemeClr val="bg1"/>
                </a:solidFill>
              </a:rPr>
              <a:t>coverage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ship </a:t>
            </a:r>
            <a:r>
              <a:rPr lang="en-US" dirty="0">
                <a:solidFill>
                  <a:schemeClr val="bg1"/>
                </a:solidFill>
              </a:rPr>
              <a:t>noise unchanged (12 kHz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Challenges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sea </a:t>
            </a:r>
            <a:r>
              <a:rPr lang="en-US" dirty="0">
                <a:solidFill>
                  <a:schemeClr val="bg1"/>
                </a:solidFill>
              </a:rPr>
              <a:t>state (bubble interference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Moving Forward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more </a:t>
            </a:r>
            <a:r>
              <a:rPr lang="en-US" dirty="0">
                <a:solidFill>
                  <a:schemeClr val="bg1"/>
                </a:solidFill>
              </a:rPr>
              <a:t>data, more </a:t>
            </a:r>
            <a:r>
              <a:rPr lang="en-US" dirty="0" smtClean="0">
                <a:solidFill>
                  <a:schemeClr val="bg1"/>
                </a:solidFill>
              </a:rPr>
              <a:t>BISTs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unify </a:t>
            </a:r>
            <a:r>
              <a:rPr lang="en-US" dirty="0">
                <a:solidFill>
                  <a:schemeClr val="bg1"/>
                </a:solidFill>
              </a:rPr>
              <a:t>sensor reference frames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3591462"/>
            <a:ext cx="3383280" cy="22274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6400" y="1078521"/>
            <a:ext cx="3383280" cy="2456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4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76199"/>
            <a:ext cx="8915400" cy="129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2016 Activities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6800"/>
            <a:ext cx="9067800" cy="502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At Sea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R/V </a:t>
            </a:r>
            <a:r>
              <a:rPr lang="en-US" dirty="0">
                <a:solidFill>
                  <a:schemeClr val="bg1"/>
                </a:solidFill>
              </a:rPr>
              <a:t>Neil Armstrong </a:t>
            </a:r>
            <a:r>
              <a:rPr lang="en-US" dirty="0" smtClean="0">
                <a:solidFill>
                  <a:schemeClr val="bg1"/>
                </a:solidFill>
              </a:rPr>
              <a:t>– SAT - </a:t>
            </a:r>
            <a:r>
              <a:rPr lang="en-US" dirty="0">
                <a:solidFill>
                  <a:schemeClr val="bg1"/>
                </a:solidFill>
              </a:rPr>
              <a:t>Spring </a:t>
            </a:r>
            <a:endParaRPr lang="en-US" dirty="0" smtClean="0">
              <a:solidFill>
                <a:schemeClr val="bg1"/>
              </a:solidFill>
            </a:endParaRP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R/V </a:t>
            </a:r>
            <a:r>
              <a:rPr lang="en-US" dirty="0">
                <a:solidFill>
                  <a:schemeClr val="bg1"/>
                </a:solidFill>
              </a:rPr>
              <a:t>Sally Ride </a:t>
            </a:r>
            <a:r>
              <a:rPr lang="en-US" dirty="0" smtClean="0">
                <a:solidFill>
                  <a:schemeClr val="bg1"/>
                </a:solidFill>
              </a:rPr>
              <a:t>– SAT - Spring/Summer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R/V </a:t>
            </a:r>
            <a:r>
              <a:rPr lang="en-US" dirty="0">
                <a:solidFill>
                  <a:schemeClr val="bg1"/>
                </a:solidFill>
              </a:rPr>
              <a:t>Atlantis </a:t>
            </a:r>
            <a:r>
              <a:rPr lang="en-US" dirty="0" smtClean="0">
                <a:solidFill>
                  <a:schemeClr val="bg1"/>
                </a:solidFill>
              </a:rPr>
              <a:t>- QAT - ?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R/V </a:t>
            </a:r>
            <a:r>
              <a:rPr lang="en-US" dirty="0" err="1">
                <a:solidFill>
                  <a:schemeClr val="bg1"/>
                </a:solidFill>
              </a:rPr>
              <a:t>Sikuliaq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- QAT - ?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On Land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BIST Database and Visualization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SVP Editor Installation Package (CCOM building off MAC)</a:t>
            </a:r>
          </a:p>
          <a:p>
            <a:pPr marL="1255713" lvl="2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Cookbooks (</a:t>
            </a:r>
            <a:r>
              <a:rPr lang="en-US" dirty="0" err="1" smtClean="0">
                <a:solidFill>
                  <a:schemeClr val="bg1"/>
                </a:solidFill>
              </a:rPr>
              <a:t>Caris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Qimera</a:t>
            </a:r>
            <a:r>
              <a:rPr lang="en-US" dirty="0" smtClean="0">
                <a:solidFill>
                  <a:schemeClr val="bg1"/>
                </a:solidFill>
              </a:rPr>
              <a:t>, etc.)</a:t>
            </a:r>
          </a:p>
          <a:p>
            <a:pPr marL="1255713" lvl="2" indent="-341313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798513" lvl="1" indent="-341313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94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76200"/>
            <a:ext cx="90678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What is the Multibeam Advisory Committee?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143000"/>
            <a:ext cx="8534400" cy="502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Initially funded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 2011 for a 3 year period by the National Science Foundation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Funded for a 2</a:t>
            </a:r>
            <a:r>
              <a:rPr lang="en-US" baseline="30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nd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time in spring 2015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Committee is composed of: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Vick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Ferrini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(Lamont)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Paul Johnson (UNH)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Kevin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Jerram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(UNH)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community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-based effort with the goal of ensuring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that consistent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high-quality multibeam data are collected across the U.S. Academic Research Fleet. </a:t>
            </a:r>
            <a:endParaRPr lang="en-US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28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-533400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was the problem 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2895600"/>
            <a:ext cx="8763000" cy="3200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The vessels of the U.S. Academic fleet are used for many different types of oceanographic work.</a:t>
            </a:r>
            <a:endParaRPr lang="en-US" dirty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Multibeam systems are just one of many complex sensors on each ship.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The challenge of “</a:t>
            </a:r>
            <a:r>
              <a:rPr lang="en-US" dirty="0">
                <a:solidFill>
                  <a:schemeClr val="bg1"/>
                </a:solidFill>
              </a:rPr>
              <a:t>Tribal Knowledge</a:t>
            </a:r>
            <a:r>
              <a:rPr lang="en-US" dirty="0" smtClean="0">
                <a:solidFill>
                  <a:schemeClr val="bg1"/>
                </a:solidFill>
              </a:rPr>
              <a:t>”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Operation in isolation.</a:t>
            </a:r>
          </a:p>
          <a:p>
            <a:pPr marL="457200" indent="-457200" algn="l">
              <a:buFont typeface="Arial"/>
              <a:buChar char="•"/>
            </a:pPr>
            <a:endParaRPr lang="en-US" dirty="0">
              <a:solidFill>
                <a:srgbClr val="F49124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600200" y="533400"/>
            <a:ext cx="5996128" cy="2334399"/>
            <a:chOff x="3200400" y="3886200"/>
            <a:chExt cx="5996128" cy="2334399"/>
          </a:xfrm>
        </p:grpSpPr>
        <p:pic>
          <p:nvPicPr>
            <p:cNvPr id="10" name="Picture 9" descr="MultibeamTech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4314" y="3886200"/>
              <a:ext cx="5448300" cy="210606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200400" y="5943600"/>
              <a:ext cx="59961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/>
                  </a:solidFill>
                </a:rPr>
                <a:t>Modified From: http</a:t>
              </a:r>
              <a:r>
                <a:rPr lang="en-US" sz="1200" dirty="0">
                  <a:solidFill>
                    <a:schemeClr val="bg1"/>
                  </a:solidFill>
                </a:rPr>
                <a:t>://evillusionist.files.wordpress.com/2012/05/call-center-cartoon-149.jpg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1217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025"/>
            <a:ext cx="9144000" cy="5187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-457200"/>
            <a:ext cx="7772400" cy="14700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Why Is It Important 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47800"/>
            <a:ext cx="42672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Opportunistic Collection Of Bathymetric Data On Non-Mapping Cruises</a:t>
            </a:r>
          </a:p>
          <a:p>
            <a:pPr algn="ctr"/>
            <a:r>
              <a:rPr lang="en-US" dirty="0" smtClean="0"/>
              <a:t>Every Ping Counts!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14800" y="5638800"/>
            <a:ext cx="4935838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NSF Workshop in 2010 Identified </a:t>
            </a:r>
            <a:r>
              <a:rPr lang="en-US" i="1" dirty="0" smtClean="0"/>
              <a:t>a strong need </a:t>
            </a:r>
          </a:p>
          <a:p>
            <a:r>
              <a:rPr lang="en-US" i="1" dirty="0" smtClean="0"/>
              <a:t>to coordinate operational efforts across the fleet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MAC Proposal Funded In 2011 &amp;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2663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76199"/>
            <a:ext cx="8915400" cy="9905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Multibeam Advisory Committee (MAC)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400"/>
            <a:ext cx="4941667" cy="4941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5844344"/>
            <a:ext cx="58674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QAT - Ensure multibeam sonar systems are operated in a consistent manner that maximizes data accuracy, precision, and scientific utility (Ferrini</a:t>
            </a:r>
            <a:r>
              <a:rPr lang="en-US" dirty="0" smtClean="0">
                <a:solidFill>
                  <a:schemeClr val="tx1"/>
                </a:solidFill>
              </a:rPr>
              <a:t>, Johnson, </a:t>
            </a:r>
            <a:r>
              <a:rPr lang="en-US" dirty="0" err="1" smtClean="0">
                <a:solidFill>
                  <a:schemeClr val="tx1"/>
                </a:solidFill>
              </a:rPr>
              <a:t>Jerram</a:t>
            </a:r>
            <a:r>
              <a:rPr lang="en-US" dirty="0" smtClean="0">
                <a:solidFill>
                  <a:schemeClr val="tx1"/>
                </a:solidFill>
              </a:rPr>
              <a:t>, </a:t>
            </a:r>
            <a:r>
              <a:rPr lang="en-US" dirty="0" err="1" smtClean="0">
                <a:solidFill>
                  <a:schemeClr val="tx1"/>
                </a:solidFill>
              </a:rPr>
              <a:t>Beaudoin</a:t>
            </a:r>
            <a:r>
              <a:rPr lang="en-US" dirty="0" smtClean="0">
                <a:solidFill>
                  <a:schemeClr val="tx1"/>
                </a:solidFill>
              </a:rPr>
              <a:t>)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922" y="1295400"/>
            <a:ext cx="2057400" cy="2862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SAT - Ensure all hull-mounted multibeam systems are installed, calibrated, and configured properly and consistently (Johnson, </a:t>
            </a:r>
            <a:r>
              <a:rPr lang="en-US" dirty="0" err="1" smtClean="0">
                <a:solidFill>
                  <a:schemeClr val="tx1"/>
                </a:solidFill>
              </a:rPr>
              <a:t>Jerram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Flinders </a:t>
            </a:r>
            <a:r>
              <a:rPr lang="en-US" dirty="0" err="1">
                <a:solidFill>
                  <a:schemeClr val="tx1"/>
                </a:solidFill>
              </a:rPr>
              <a:t>Beaudoin</a:t>
            </a:r>
            <a:r>
              <a:rPr lang="en-US" dirty="0">
                <a:solidFill>
                  <a:schemeClr val="tx1"/>
                </a:solidFill>
              </a:rPr>
              <a:t>,, </a:t>
            </a:r>
            <a:r>
              <a:rPr lang="en-US" dirty="0">
                <a:solidFill>
                  <a:schemeClr val="tx1"/>
                </a:solidFill>
              </a:rPr>
              <a:t>Greenaway, &amp; JHC)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43187" y="1295400"/>
            <a:ext cx="2057400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ANT - Perform acoustic noise tests to assess and potentially improve sensor efficiency (coverage) and data quality (Gates)</a:t>
            </a:r>
          </a:p>
        </p:txBody>
      </p:sp>
    </p:spTree>
    <p:extLst>
      <p:ext uri="{BB962C8B-B14F-4D97-AF65-F5344CB8AC3E}">
        <p14:creationId xmlns:p14="http://schemas.microsoft.com/office/powerpoint/2010/main" val="2614591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" y="-76199"/>
            <a:ext cx="8915400" cy="1295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Multibeam Advisory Committee (MAC)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9898" y="1066800"/>
            <a:ext cx="8206902" cy="5029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ANT – QAT – SAT all have areas of overlap.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Tools and techniques developed for one area useful for all.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Begins with good communications with all stakeholders in community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Operating Institutes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Technicians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Scientist</a:t>
            </a:r>
          </a:p>
          <a:p>
            <a:pPr marL="798513" lvl="1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Industry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Working with graduate students, NOAA, and experts in the field.</a:t>
            </a:r>
          </a:p>
          <a:p>
            <a:pPr marL="798513" lvl="1" indent="-341313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246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79294"/>
              </p:ext>
            </p:extLst>
          </p:nvPr>
        </p:nvGraphicFramePr>
        <p:xfrm>
          <a:off x="457200" y="76200"/>
          <a:ext cx="6324601" cy="6705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10382"/>
                <a:gridCol w="680064"/>
                <a:gridCol w="689781"/>
                <a:gridCol w="689781"/>
                <a:gridCol w="845223"/>
                <a:gridCol w="845223"/>
                <a:gridCol w="796647"/>
                <a:gridCol w="767500"/>
              </a:tblGrid>
              <a:tr h="39202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Ship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Multibeam System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MAC Technical Team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8276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EM122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EM302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EM710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Reson 8101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SAT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ANT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QAT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3589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Atlantis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2011</a:t>
                      </a:r>
                      <a:endParaRPr lang="en-US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2011</a:t>
                      </a:r>
                      <a:endParaRPr lang="en-US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effectLst/>
                        </a:rPr>
                        <a:t>2016?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3589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Healy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2014</a:t>
                      </a:r>
                      <a:endParaRPr lang="en-US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80951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Kilo Moana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2010</a:t>
                      </a:r>
                      <a:endParaRPr lang="en-US" sz="1200" i="1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2012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 smtClean="0">
                          <a:effectLst/>
                        </a:rPr>
                        <a:t>2015 (x2)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2010</a:t>
                      </a:r>
                      <a:endParaRPr lang="en-US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2012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582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Langseth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2011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2012</a:t>
                      </a:r>
                      <a:endParaRPr lang="en-US" sz="120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2013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3589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Melville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2012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582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Neil Armstrong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2015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2015</a:t>
                      </a:r>
                      <a:endParaRPr lang="en-US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effectLst/>
                        </a:rPr>
                        <a:t>2016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582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Palmer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2014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0" dirty="0">
                          <a:effectLst/>
                        </a:rPr>
                        <a:t>2015</a:t>
                      </a:r>
                      <a:endParaRPr lang="en-US" sz="1200" b="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2014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3589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Revelle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>
                          <a:effectLst/>
                        </a:rPr>
                        <a:t>TBD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smtClean="0">
                          <a:effectLst/>
                        </a:rPr>
                        <a:t>2013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3589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Sally Ride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effectLst/>
                        </a:rPr>
                        <a:t>2016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 smtClean="0">
                          <a:effectLst/>
                        </a:rPr>
                        <a:t>2016</a:t>
                      </a:r>
                      <a:endParaRPr lang="en-US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effectLst/>
                        </a:rPr>
                        <a:t>2016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58276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Sikuliaq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2014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2014</a:t>
                      </a:r>
                      <a:endParaRPr lang="en-US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2014</a:t>
                      </a:r>
                      <a:endParaRPr lang="en-US" sz="12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effectLst/>
                        </a:rPr>
                        <a:t>2016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3589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Thompson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i="1" dirty="0">
                          <a:effectLst/>
                        </a:rPr>
                        <a:t>2010</a:t>
                      </a:r>
                      <a:endParaRPr lang="en-US" sz="1200" i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effectLst/>
                        </a:rPr>
                        <a:t>TBD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 dirty="0" smtClean="0">
                          <a:effectLst/>
                        </a:rPr>
                        <a:t>TBD</a:t>
                      </a:r>
                      <a:endParaRPr lang="en-US" sz="12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  <a:tr h="35895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Hugh Sharp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X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2012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2012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7570" marR="67570" marT="67570" marB="6757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858001" y="243840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 smtClean="0">
                <a:solidFill>
                  <a:schemeClr val="bg1"/>
                </a:solidFill>
              </a:rPr>
              <a:t>Italics</a:t>
            </a:r>
            <a:r>
              <a:rPr lang="en-US" dirty="0" smtClean="0">
                <a:solidFill>
                  <a:schemeClr val="bg1"/>
                </a:solidFill>
              </a:rPr>
              <a:t> – Not funded by MAC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Bold</a:t>
            </a:r>
            <a:r>
              <a:rPr lang="en-US" dirty="0" smtClean="0">
                <a:solidFill>
                  <a:schemeClr val="bg1"/>
                </a:solidFill>
              </a:rPr>
              <a:t> - Planned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560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611" y="747346"/>
            <a:ext cx="4693105" cy="3657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76200"/>
            <a:ext cx="9067800" cy="609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MAC – Helping the Multibeam Community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" y="838200"/>
            <a:ext cx="4267200" cy="5257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http</a:t>
            </a:r>
            <a:r>
              <a:rPr lang="en-US" dirty="0">
                <a:solidFill>
                  <a:schemeClr val="bg1"/>
                </a:solidFill>
              </a:rPr>
              <a:t>://</a:t>
            </a:r>
            <a:r>
              <a:rPr lang="en-US" dirty="0" smtClean="0">
                <a:solidFill>
                  <a:schemeClr val="bg1"/>
                </a:solidFill>
              </a:rPr>
              <a:t>mac.unols.org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Technical </a:t>
            </a:r>
            <a:r>
              <a:rPr lang="en-US" dirty="0" smtClean="0">
                <a:solidFill>
                  <a:schemeClr val="bg1"/>
                </a:solidFill>
              </a:rPr>
              <a:t>Reports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Technical </a:t>
            </a:r>
            <a:r>
              <a:rPr lang="en-US" dirty="0" smtClean="0">
                <a:solidFill>
                  <a:schemeClr val="bg1"/>
                </a:solidFill>
              </a:rPr>
              <a:t>Resources</a:t>
            </a:r>
          </a:p>
          <a:p>
            <a:pPr marL="341313" indent="-341313" algn="l">
              <a:buFont typeface="Arial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Help Desk</a:t>
            </a:r>
          </a:p>
          <a:p>
            <a:pPr algn="l"/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4267200"/>
            <a:ext cx="5105400" cy="1507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81600" y="5334000"/>
            <a:ext cx="26725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Early Days of the MAC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942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MAC Help Desk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66800"/>
            <a:ext cx="7052794" cy="489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Oval 3"/>
          <p:cNvSpPr/>
          <p:nvPr/>
        </p:nvSpPr>
        <p:spPr>
          <a:xfrm>
            <a:off x="1143000" y="2590800"/>
            <a:ext cx="1143000" cy="3048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5" name="Oval 4"/>
          <p:cNvSpPr/>
          <p:nvPr/>
        </p:nvSpPr>
        <p:spPr>
          <a:xfrm>
            <a:off x="5257800" y="3048000"/>
            <a:ext cx="1143000" cy="4572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000" y="5105400"/>
            <a:ext cx="2141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mac-help@unols.org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266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5990</TotalTime>
  <Words>795</Words>
  <Application>Microsoft Macintosh PowerPoint</Application>
  <PresentationFormat>On-screen Show (4:3)</PresentationFormat>
  <Paragraphs>228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Multibeam Advisory Committee</vt:lpstr>
      <vt:lpstr>What is the Multibeam Advisory Committee?</vt:lpstr>
      <vt:lpstr>What was the problem ?</vt:lpstr>
      <vt:lpstr>Why Is It Important ?</vt:lpstr>
      <vt:lpstr>Multibeam Advisory Committee (MAC)</vt:lpstr>
      <vt:lpstr>Multibeam Advisory Committee (MAC)</vt:lpstr>
      <vt:lpstr>PowerPoint Presentation</vt:lpstr>
      <vt:lpstr>MAC – Helping the Multibeam Community</vt:lpstr>
      <vt:lpstr>MAC Help Desk</vt:lpstr>
      <vt:lpstr>2015 Activities</vt:lpstr>
      <vt:lpstr>R/V Kilo Moana</vt:lpstr>
      <vt:lpstr>PowerPoint Presentation</vt:lpstr>
      <vt:lpstr>R/V Kilo Moana – August 2015</vt:lpstr>
      <vt:lpstr>RVIB Nathaniel B. Palmer</vt:lpstr>
      <vt:lpstr>RVIB Nathaniel B. Palmer</vt:lpstr>
      <vt:lpstr>2016 Activities</vt:lpstr>
    </vt:vector>
  </TitlesOfParts>
  <Company>CCOM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colleen</dc:creator>
  <cp:lastModifiedBy>Vicki Ferrini</cp:lastModifiedBy>
  <cp:revision>184</cp:revision>
  <dcterms:created xsi:type="dcterms:W3CDTF">2012-07-24T17:11:38Z</dcterms:created>
  <dcterms:modified xsi:type="dcterms:W3CDTF">2015-11-05T12:31:40Z</dcterms:modified>
</cp:coreProperties>
</file>